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8" r:id="rId2"/>
  </p:sldIdLst>
  <p:sldSz cx="274320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key, Kimberly A." initials="AKA" lastIdx="1" clrIdx="0">
    <p:extLst>
      <p:ext uri="{19B8F6BF-5375-455C-9EA6-DF929625EA0E}">
        <p15:presenceInfo xmlns:p15="http://schemas.microsoft.com/office/powerpoint/2012/main" userId="S::kua@ornl.gov::0a8bccc4-92df-4668-948f-e7034f3887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F8B1"/>
    <a:srgbClr val="106D7F"/>
    <a:srgbClr val="FFFFD9"/>
    <a:srgbClr val="C7E9B4"/>
    <a:srgbClr val="225EA8"/>
    <a:srgbClr val="7FCDBB"/>
    <a:srgbClr val="41B6C4"/>
    <a:srgbClr val="1D91C0"/>
    <a:srgbClr val="0C2C84"/>
    <a:srgbClr val="3277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54" autoAdjust="0"/>
    <p:restoredTop sz="94687"/>
  </p:normalViewPr>
  <p:slideViewPr>
    <p:cSldViewPr snapToGrid="0" snapToObjects="1">
      <p:cViewPr>
        <p:scale>
          <a:sx n="25" d="100"/>
          <a:sy n="25" d="100"/>
        </p:scale>
        <p:origin x="2364" y="-1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3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53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996921"/>
          </a:xfrm>
        </p:spPr>
        <p:txBody>
          <a:bodyPr anchor="b">
            <a:normAutofit/>
          </a:bodyPr>
          <a:lstStyle>
            <a:lvl1pPr algn="l">
              <a:defRPr sz="8000" b="1" i="0">
                <a:solidFill>
                  <a:srgbClr val="308AE9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2057401" y="10394143"/>
            <a:ext cx="11023206" cy="5140286"/>
          </a:xfrm>
        </p:spPr>
        <p:txBody>
          <a:bodyPr>
            <a:normAutofit/>
          </a:bodyPr>
          <a:lstStyle>
            <a:lvl1pPr marL="325756" indent="-325756">
              <a:buClr>
                <a:srgbClr val="308AE9"/>
              </a:buClr>
              <a:defRPr sz="3800"/>
            </a:lvl1pPr>
            <a:lvl2pPr marL="817246" indent="-491490">
              <a:buClr>
                <a:srgbClr val="308AE9"/>
              </a:buClr>
              <a:defRPr sz="3800"/>
            </a:lvl2pPr>
            <a:lvl3pPr marL="1143000" indent="-325756">
              <a:buClr>
                <a:srgbClr val="308AE9"/>
              </a:buClr>
              <a:defRPr sz="3800"/>
            </a:lvl3pPr>
            <a:lvl4pPr marL="1632586" indent="-489586">
              <a:buClr>
                <a:srgbClr val="308AE9"/>
              </a:buClr>
              <a:defRPr sz="3800"/>
            </a:lvl4pPr>
            <a:lvl5pPr marL="2068830" indent="-436246">
              <a:buClr>
                <a:srgbClr val="308AE9"/>
              </a:buClr>
              <a:defRPr sz="3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2057402" y="9002400"/>
            <a:ext cx="11023206" cy="1391742"/>
          </a:xfrm>
        </p:spPr>
        <p:txBody>
          <a:bodyPr>
            <a:normAutofit/>
          </a:bodyPr>
          <a:lstStyle>
            <a:lvl1pPr marL="0" indent="0" algn="l">
              <a:buNone/>
              <a:defRPr sz="4300" b="1" baseline="0">
                <a:solidFill>
                  <a:srgbClr val="308AE9"/>
                </a:solidFill>
                <a:latin typeface="Arial"/>
              </a:defRPr>
            </a:lvl1pPr>
          </a:lstStyle>
          <a:p>
            <a:pPr lvl="0"/>
            <a:r>
              <a:rPr lang="en-US" dirty="0"/>
              <a:t>Header and text style 1</a:t>
            </a:r>
          </a:p>
        </p:txBody>
      </p:sp>
    </p:spTree>
    <p:extLst>
      <p:ext uri="{BB962C8B-B14F-4D97-AF65-F5344CB8AC3E}">
        <p14:creationId xmlns:p14="http://schemas.microsoft.com/office/powerpoint/2010/main" val="321859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80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48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4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1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2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81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7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0F516-E53B-FB4D-89D3-10B44198A3D0}" type="datetimeFigureOut">
              <a:rPr lang="en-US" smtClean="0"/>
              <a:t>4/9/2024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94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jpe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DF690EF-C7C0-EE9A-7787-E1B79FB2D6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8282" y="5241934"/>
            <a:ext cx="26595436" cy="29918221"/>
          </a:xfrm>
          <a:prstGeom prst="rect">
            <a:avLst/>
          </a:prstGeom>
          <a:solidFill>
            <a:srgbClr val="7FCDBB"/>
          </a:solidFill>
          <a:ln>
            <a:solidFill>
              <a:srgbClr val="FFFF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657973" y="439606"/>
            <a:ext cx="19131299" cy="2141878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	</a:t>
            </a: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Impacts of streambed dynamics on nutrient and fine</a:t>
            </a:r>
            <a:b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</a:b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sediment transport in mountain rivers</a:t>
            </a:r>
            <a:endParaRPr lang="en-US" dirty="0">
              <a:solidFill>
                <a:srgbClr val="32773D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795771" y="5821125"/>
            <a:ext cx="12207295" cy="6980379"/>
          </a:xfrm>
          <a:ln>
            <a:noFill/>
          </a:ln>
        </p:spPr>
        <p:txBody>
          <a:bodyPr>
            <a:no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The armor layer protects the finer bed subsurface from erosion, but when dislodged during high flow events it can release fine sediment enriched in Phosphorus (P) and Organic Carbon (OC).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Assistant Medium"/>
              </a:rPr>
              <a:t>Hysteresis and seasonal variations </a:t>
            </a: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in particulate and soluble reactive phosphorus (PP and SRP) and in particulate and dissolved organic carbon (POC and DOC) could be </a:t>
            </a:r>
            <a:r>
              <a:rPr lang="en-US" sz="3200" dirty="0">
                <a:solidFill>
                  <a:schemeClr val="tx1"/>
                </a:solidFill>
                <a:latin typeface="Assistant Medium"/>
              </a:rPr>
              <a:t>controlled by armor layer motion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By monitoring summer monsoon and snowmelt flows and conducting field experiments in a mountain stream in NM, our preliminary results suggest that the </a:t>
            </a:r>
            <a:r>
              <a:rPr lang="en-US" sz="3200" dirty="0">
                <a:solidFill>
                  <a:schemeClr val="tx1"/>
                </a:solidFill>
                <a:latin typeface="Assistant Medium"/>
              </a:rPr>
              <a:t>quantity of fine sediment in the riverbed is related to local hyporheic flux and near-bed flow velocity</a:t>
            </a: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. 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Particulate constituents such as POC, PP and suspended sediment (SS) often show clockwise hysteresis, whereas DOC tend to show counter-clockwise hysteresis, suggesting them </a:t>
            </a:r>
            <a:r>
              <a:rPr lang="en-US" sz="3200" dirty="0">
                <a:solidFill>
                  <a:schemeClr val="tx1"/>
                </a:solidFill>
                <a:latin typeface="Assistant Medium"/>
              </a:rPr>
              <a:t>coming from different sources.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200" b="0" dirty="0">
                <a:solidFill>
                  <a:schemeClr val="tx1"/>
                </a:solidFill>
                <a:latin typeface="Assistant Medium"/>
              </a:rPr>
              <a:t>We are currently investigating these sources and constraining the exact timing of armor layer motion in each event.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C23B9E-92BA-BDE7-2D84-CFB18DCFDBD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771529" y="13140443"/>
            <a:ext cx="12207294" cy="16173739"/>
          </a:xfrm>
          <a:prstGeom prst="rect">
            <a:avLst/>
          </a:prstGeom>
          <a:solidFill>
            <a:srgbClr val="C7E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 dirty="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EF7E96A-54C9-2E8E-C184-257D7E89A162}"/>
              </a:ext>
            </a:extLst>
          </p:cNvPr>
          <p:cNvSpPr/>
          <p:nvPr/>
        </p:nvSpPr>
        <p:spPr>
          <a:xfrm>
            <a:off x="418282" y="35451725"/>
            <a:ext cx="26538145" cy="11242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Footer, showing project banner and/or listing acknowledgements, references, etc.</a:t>
            </a:r>
          </a:p>
        </p:txBody>
      </p:sp>
      <p:pic>
        <p:nvPicPr>
          <p:cNvPr id="8" name="Picture 97">
            <a:extLst>
              <a:ext uri="{FF2B5EF4-FFF2-40B4-BE49-F238E27FC236}">
                <a16:creationId xmlns:a16="http://schemas.microsoft.com/office/drawing/2014/main" id="{E263AB91-726D-EB72-284E-3CAA87C80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695769"/>
            <a:ext cx="3906837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07" descr="Utah State University Logo - The Association for the Advancement of  Sustainability in Higher Education">
            <a:extLst>
              <a:ext uri="{FF2B5EF4-FFF2-40B4-BE49-F238E27FC236}">
                <a16:creationId xmlns:a16="http://schemas.microsoft.com/office/drawing/2014/main" id="{5A3DD5E5-32C1-5D3F-CC23-965D1E4CA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1993882"/>
            <a:ext cx="329565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03" descr="LANL introduces sleek new look and logo | Discover Los Alamos National  Laboratory">
            <a:extLst>
              <a:ext uri="{FF2B5EF4-FFF2-40B4-BE49-F238E27FC236}">
                <a16:creationId xmlns:a16="http://schemas.microsoft.com/office/drawing/2014/main" id="{6E8A4712-9F12-4A3F-6F4F-DB6CF0DC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72" y="3016168"/>
            <a:ext cx="4016375" cy="160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24A35BB3-828B-9BC6-70C0-5C9DFF10B01B}"/>
              </a:ext>
            </a:extLst>
          </p:cNvPr>
          <p:cNvSpPr txBox="1">
            <a:spLocks/>
          </p:cNvSpPr>
          <p:nvPr/>
        </p:nvSpPr>
        <p:spPr bwMode="auto">
          <a:xfrm>
            <a:off x="8527708" y="3678662"/>
            <a:ext cx="1075395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1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University of Idaho, Boise, ID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2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Utah State University, Logan, UT 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3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Los Alamos National Laboratory, Los Alamos, NM</a:t>
            </a:r>
          </a:p>
          <a:p>
            <a:pPr eaLnBrk="1" hangingPunct="1"/>
            <a:endParaRPr lang="en-US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5" name="Picture 3136" descr="Icon&#10;&#10;Description automatically generated">
            <a:extLst>
              <a:ext uri="{FF2B5EF4-FFF2-40B4-BE49-F238E27FC236}">
                <a16:creationId xmlns:a16="http://schemas.microsoft.com/office/drawing/2014/main" id="{12A2E9FA-9B95-9461-FEF9-7AE0BB716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9273" y="675054"/>
            <a:ext cx="2730332" cy="2731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30EEBFA7-4B37-B1C0-BDCE-7FBEE83070DE}"/>
              </a:ext>
            </a:extLst>
          </p:cNvPr>
          <p:cNvSpPr txBox="1">
            <a:spLocks/>
          </p:cNvSpPr>
          <p:nvPr/>
        </p:nvSpPr>
        <p:spPr bwMode="auto">
          <a:xfrm>
            <a:off x="23352451" y="3402032"/>
            <a:ext cx="36039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Environmental System Science Program</a:t>
            </a:r>
            <a:r>
              <a:rPr lang="en-US" altLang="en-US" sz="2400" dirty="0">
                <a:solidFill>
                  <a:srgbClr val="253494"/>
                </a:solidFill>
                <a:latin typeface="Tenorite" panose="00000500000000000000" pitchFamily="2" charset="0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1CEA982-C1D3-F0E0-26E0-48072A5BE69A}"/>
              </a:ext>
            </a:extLst>
          </p:cNvPr>
          <p:cNvSpPr txBox="1"/>
          <p:nvPr/>
        </p:nvSpPr>
        <p:spPr>
          <a:xfrm>
            <a:off x="4716954" y="2557515"/>
            <a:ext cx="1907231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Elowyn Yager</a:t>
            </a:r>
            <a:r>
              <a:rPr kumimoji="0" lang="en-US" altLang="en-US" sz="36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1*</a:t>
            </a:r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Nicole Hucke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Rachel Watts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Andrew Tranmer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Janice Brahney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Joel Rowland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b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</a:b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George Perkins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and Rose Harris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endParaRPr lang="en-US" sz="36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D90D98C-8ECC-6FAC-8DE6-D631AA009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34217" y="5241934"/>
            <a:ext cx="2847975" cy="762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462C4D4-F0E0-C0CA-D553-41745F528547}"/>
              </a:ext>
            </a:extLst>
          </p:cNvPr>
          <p:cNvSpPr txBox="1">
            <a:spLocks/>
          </p:cNvSpPr>
          <p:nvPr/>
        </p:nvSpPr>
        <p:spPr>
          <a:xfrm>
            <a:off x="946533" y="4947332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Summary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B526B3-C76B-5612-E1AB-CF620A1B8A1A}"/>
              </a:ext>
            </a:extLst>
          </p:cNvPr>
          <p:cNvSpPr txBox="1"/>
          <p:nvPr/>
        </p:nvSpPr>
        <p:spPr>
          <a:xfrm>
            <a:off x="681132" y="29411525"/>
            <a:ext cx="12699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Results: Spring vs Summer Fine Sediment Deposition 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D762FA87-1034-F4C0-6A10-4CA2015DCC5F}"/>
              </a:ext>
            </a:extLst>
          </p:cNvPr>
          <p:cNvSpPr txBox="1">
            <a:spLocks/>
          </p:cNvSpPr>
          <p:nvPr/>
        </p:nvSpPr>
        <p:spPr>
          <a:xfrm>
            <a:off x="1200150" y="13493632"/>
            <a:ext cx="5113564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1.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Capturing Hysteresis</a:t>
            </a: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: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E7BDCAD5-6BF5-8502-11D1-DAF34D123B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7977" y="13277973"/>
            <a:ext cx="4900151" cy="807621"/>
          </a:xfrm>
          <a:prstGeom prst="rect">
            <a:avLst/>
          </a:prstGeom>
          <a:solidFill>
            <a:srgbClr val="EDF8B1"/>
          </a:solidFill>
          <a:ln w="9525">
            <a:solidFill>
              <a:srgbClr val="EDF8B1"/>
            </a:solidFill>
            <a:miter lim="800000"/>
            <a:headEnd/>
            <a:tailEnd/>
          </a:ln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/>
              <a:t>Study Site: </a:t>
            </a:r>
            <a:r>
              <a:rPr lang="en-US" altLang="es-AR" sz="2400" dirty="0">
                <a:latin typeface="Assistant Medium"/>
                <a:cs typeface="Assistant Medium" pitchFamily="2" charset="0"/>
              </a:rPr>
              <a:t>La Jara Creek, </a:t>
            </a:r>
          </a:p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2400" dirty="0">
                <a:latin typeface="Assistant Medium"/>
                <a:cs typeface="Assistant Medium" pitchFamily="2" charset="0"/>
              </a:rPr>
              <a:t>Valles Caldera National Preserve, NM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D36D29D-586D-D3AB-8FF1-AADBE7B5083D}"/>
              </a:ext>
            </a:extLst>
          </p:cNvPr>
          <p:cNvSpPr/>
          <p:nvPr/>
        </p:nvSpPr>
        <p:spPr>
          <a:xfrm>
            <a:off x="9008166" y="14387863"/>
            <a:ext cx="3567198" cy="3176460"/>
          </a:xfrm>
          <a:prstGeom prst="rect">
            <a:avLst/>
          </a:prstGeom>
          <a:solidFill>
            <a:srgbClr val="36AFCE"/>
          </a:solidFill>
          <a:ln>
            <a:solidFill>
              <a:srgbClr val="36AF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>
              <a:latin typeface="Assistant Medium"/>
            </a:endParaRPr>
          </a:p>
        </p:txBody>
      </p:sp>
      <p:sp>
        <p:nvSpPr>
          <p:cNvPr id="57" name="Subtitle 2">
            <a:extLst>
              <a:ext uri="{FF2B5EF4-FFF2-40B4-BE49-F238E27FC236}">
                <a16:creationId xmlns:a16="http://schemas.microsoft.com/office/drawing/2014/main" id="{175D82E5-4736-0CC9-E443-5A34CB4FA6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90924" y="14387863"/>
            <a:ext cx="3370262" cy="547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altLang="es-AR" sz="2400" b="1" dirty="0">
                <a:solidFill>
                  <a:schemeClr val="bg1"/>
                </a:solidFill>
                <a:latin typeface="Assistant Medium"/>
                <a:cs typeface="Assistant Medium" pitchFamily="2" charset="0"/>
              </a:rPr>
              <a:t>Laboratory Procedures</a:t>
            </a:r>
            <a:endParaRPr lang="en-US" altLang="es-AR" sz="2400" dirty="0">
              <a:solidFill>
                <a:schemeClr val="bg1"/>
              </a:solidFill>
              <a:latin typeface="Assistant Medium"/>
              <a:cs typeface="Assistant Medium" pitchFamily="2" charset="0"/>
            </a:endParaRPr>
          </a:p>
        </p:txBody>
      </p:sp>
      <p:sp>
        <p:nvSpPr>
          <p:cNvPr id="58" name="TextBox 3">
            <a:extLst>
              <a:ext uri="{FF2B5EF4-FFF2-40B4-BE49-F238E27FC236}">
                <a16:creationId xmlns:a16="http://schemas.microsoft.com/office/drawing/2014/main" id="{2DE78F5C-465E-6314-4CEE-DEB498C35F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72479" y="14738118"/>
            <a:ext cx="3488707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SS</a:t>
            </a:r>
            <a:r>
              <a:rPr lang="en-US" altLang="es-AR" sz="22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Laser diffraction </a:t>
            </a:r>
          </a:p>
          <a:p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method (LISST portable XR)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POC</a:t>
            </a:r>
            <a:r>
              <a:rPr lang="en-US" altLang="es-AR" sz="22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Eurovector elemental analyzer coupled to an Isoprime IRMS 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DOC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OI Analytical Aurora 1030 TOC Analyzer</a:t>
            </a:r>
          </a:p>
          <a:p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SRP &amp;</a:t>
            </a:r>
            <a:r>
              <a:rPr lang="en-US" altLang="es-AR" sz="2200" b="1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 </a:t>
            </a:r>
            <a:r>
              <a:rPr lang="en-US" altLang="es-AR" sz="22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PP </a:t>
            </a:r>
            <a:r>
              <a:rPr lang="en-US" altLang="es-AR" sz="2200" dirty="0"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– SpectraMax M2e</a:t>
            </a:r>
          </a:p>
        </p:txBody>
      </p:sp>
      <p:sp>
        <p:nvSpPr>
          <p:cNvPr id="64" name="Block Arc 63">
            <a:extLst>
              <a:ext uri="{FF2B5EF4-FFF2-40B4-BE49-F238E27FC236}">
                <a16:creationId xmlns:a16="http://schemas.microsoft.com/office/drawing/2014/main" id="{48640DA5-6DC4-F27E-9E00-362CBE741819}"/>
              </a:ext>
            </a:extLst>
          </p:cNvPr>
          <p:cNvSpPr/>
          <p:nvPr/>
        </p:nvSpPr>
        <p:spPr>
          <a:xfrm>
            <a:off x="-2628785" y="13269082"/>
            <a:ext cx="4644963" cy="5188443"/>
          </a:xfrm>
          <a:prstGeom prst="blockArc">
            <a:avLst>
              <a:gd name="adj1" fmla="val 19012980"/>
              <a:gd name="adj2" fmla="val 2717367"/>
              <a:gd name="adj3" fmla="val 0"/>
            </a:avLst>
          </a:prstGeom>
          <a:solidFill>
            <a:srgbClr val="7FCDBB"/>
          </a:solidFill>
          <a:ln w="57150">
            <a:solidFill>
              <a:srgbClr val="7FCDBB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66AB8E1-D1DD-D57F-A925-6C702626537F}"/>
              </a:ext>
            </a:extLst>
          </p:cNvPr>
          <p:cNvGrpSpPr/>
          <p:nvPr/>
        </p:nvGrpSpPr>
        <p:grpSpPr>
          <a:xfrm>
            <a:off x="2016178" y="14294515"/>
            <a:ext cx="5346420" cy="899264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EC51A0A-A381-DB51-736B-319854A592E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92A06EE-2175-CA74-F2E8-D3BE4D565AA3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9115D9-0D66-7EA5-8845-2AA6516728C3}"/>
              </a:ext>
            </a:extLst>
          </p:cNvPr>
          <p:cNvGrpSpPr/>
          <p:nvPr/>
        </p:nvGrpSpPr>
        <p:grpSpPr>
          <a:xfrm>
            <a:off x="2094283" y="16399408"/>
            <a:ext cx="5363791" cy="853697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EFF9B48-A10E-301E-5873-D35CC675A429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A354645-3671-2785-E896-8887D2985ABA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0" name="Oval 79">
            <a:extLst>
              <a:ext uri="{FF2B5EF4-FFF2-40B4-BE49-F238E27FC236}">
                <a16:creationId xmlns:a16="http://schemas.microsoft.com/office/drawing/2014/main" id="{CDE5F37B-6487-B532-2020-E5E27100DE2A}"/>
              </a:ext>
            </a:extLst>
          </p:cNvPr>
          <p:cNvSpPr/>
          <p:nvPr/>
        </p:nvSpPr>
        <p:spPr>
          <a:xfrm>
            <a:off x="1405896" y="16373161"/>
            <a:ext cx="1001905" cy="950631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A3C2F87-26F3-B45A-489E-C8DC68F547C9}"/>
              </a:ext>
            </a:extLst>
          </p:cNvPr>
          <p:cNvGrpSpPr/>
          <p:nvPr/>
        </p:nvGrpSpPr>
        <p:grpSpPr>
          <a:xfrm>
            <a:off x="2237447" y="15358306"/>
            <a:ext cx="6494561" cy="905290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2FC3C92-E1C2-C951-496E-A7827589593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A1A7C97-2A67-10E3-C5C6-41A46F0E0367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5" name="Oval 84">
            <a:extLst>
              <a:ext uri="{FF2B5EF4-FFF2-40B4-BE49-F238E27FC236}">
                <a16:creationId xmlns:a16="http://schemas.microsoft.com/office/drawing/2014/main" id="{3E8EB2C1-B0BF-6F7B-A367-5A9FB8C7F5B7}"/>
              </a:ext>
            </a:extLst>
          </p:cNvPr>
          <p:cNvSpPr/>
          <p:nvPr/>
        </p:nvSpPr>
        <p:spPr>
          <a:xfrm>
            <a:off x="1318680" y="14250666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7" name="TextBox 21">
            <a:extLst>
              <a:ext uri="{FF2B5EF4-FFF2-40B4-BE49-F238E27FC236}">
                <a16:creationId xmlns:a16="http://schemas.microsoft.com/office/drawing/2014/main" id="{92E74BE6-A144-67D6-A4CA-AEEEA03FA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4031" y="15297102"/>
            <a:ext cx="670949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Water samples (SS, SRP, PP, DOC &amp; POC)</a:t>
            </a:r>
          </a:p>
        </p:txBody>
      </p:sp>
      <p:sp>
        <p:nvSpPr>
          <p:cNvPr id="45" name="TextBox 25">
            <a:extLst>
              <a:ext uri="{FF2B5EF4-FFF2-40B4-BE49-F238E27FC236}">
                <a16:creationId xmlns:a16="http://schemas.microsoft.com/office/drawing/2014/main" id="{72C66FE9-5BEF-A5C3-1CC8-55DA8B75FE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4254820"/>
            <a:ext cx="423042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Turbidity and fDOM*</a:t>
            </a:r>
            <a:endParaRPr lang="en-US" altLang="es-AR" sz="2800" dirty="0">
              <a:solidFill>
                <a:schemeClr val="bg1"/>
              </a:solidFill>
              <a:latin typeface="Assistant Medium" pitchFamily="2" charset="0"/>
              <a:ea typeface="Calibri" panose="020F0502020204030204" pitchFamily="34" charset="0"/>
              <a:cs typeface="Assistant Medium"/>
            </a:endParaRPr>
          </a:p>
        </p:txBody>
      </p:sp>
      <p:sp>
        <p:nvSpPr>
          <p:cNvPr id="50" name="TextBox 32">
            <a:extLst>
              <a:ext uri="{FF2B5EF4-FFF2-40B4-BE49-F238E27FC236}">
                <a16:creationId xmlns:a16="http://schemas.microsoft.com/office/drawing/2014/main" id="{D79009D9-0A9C-37AF-5A85-7299791B0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6369578"/>
            <a:ext cx="441097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Flow depth and Discharge</a:t>
            </a:r>
          </a:p>
        </p:txBody>
      </p:sp>
      <p:sp>
        <p:nvSpPr>
          <p:cNvPr id="46" name="TextBox 28">
            <a:extLst>
              <a:ext uri="{FF2B5EF4-FFF2-40B4-BE49-F238E27FC236}">
                <a16:creationId xmlns:a16="http://schemas.microsoft.com/office/drawing/2014/main" id="{A2CB5B9F-657F-8AB7-B8C7-81976D412F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6223" y="15719127"/>
            <a:ext cx="57353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Stage-triggered portable ISCO samplers</a:t>
            </a:r>
          </a:p>
        </p:txBody>
      </p:sp>
      <p:sp>
        <p:nvSpPr>
          <p:cNvPr id="49" name="TextBox 3">
            <a:extLst>
              <a:ext uri="{FF2B5EF4-FFF2-40B4-BE49-F238E27FC236}">
                <a16:creationId xmlns:a16="http://schemas.microsoft.com/office/drawing/2014/main" id="{65DB51CA-DB10-0102-D223-F3ECB0FB87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0177" y="14674897"/>
            <a:ext cx="445164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Collected using a YSI EXO2 Sonde 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4960959-963E-98E3-E67F-54B03634E539}"/>
              </a:ext>
            </a:extLst>
          </p:cNvPr>
          <p:cNvSpPr/>
          <p:nvPr/>
        </p:nvSpPr>
        <p:spPr>
          <a:xfrm>
            <a:off x="1597844" y="15283282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pic>
        <p:nvPicPr>
          <p:cNvPr id="86" name="Picture 85" descr="YSI EXO2 Multiparameter Water Quality Sonde | ysi.com">
            <a:extLst>
              <a:ext uri="{FF2B5EF4-FFF2-40B4-BE49-F238E27FC236}">
                <a16:creationId xmlns:a16="http://schemas.microsoft.com/office/drawing/2014/main" id="{03EC6EEF-A411-6010-CAD0-FCAF40A9B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48481">
            <a:off x="1304765" y="14171114"/>
            <a:ext cx="1036002" cy="1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4" descr="TD-Diver - Van Essen Instruments">
            <a:extLst>
              <a:ext uri="{FF2B5EF4-FFF2-40B4-BE49-F238E27FC236}">
                <a16:creationId xmlns:a16="http://schemas.microsoft.com/office/drawing/2014/main" id="{586EAF7D-EB4F-51CB-9384-93C155502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6585">
            <a:off x="1341376" y="16225358"/>
            <a:ext cx="1128326" cy="1122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2872C55A-A932-5899-D6C5-B4A93F78463F}"/>
              </a:ext>
            </a:extLst>
          </p:cNvPr>
          <p:cNvSpPr txBox="1"/>
          <p:nvPr/>
        </p:nvSpPr>
        <p:spPr>
          <a:xfrm>
            <a:off x="1590911" y="17308523"/>
            <a:ext cx="6245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s-AR" sz="1800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* Fluorescent dissolved organic matter – a reliable proxy fo</a:t>
            </a:r>
            <a:r>
              <a:rPr lang="en-US" altLang="es-AR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r DOC</a:t>
            </a:r>
            <a:endParaRPr lang="en-US" dirty="0"/>
          </a:p>
        </p:txBody>
      </p:sp>
      <p:sp>
        <p:nvSpPr>
          <p:cNvPr id="51" name="TextBox 3">
            <a:extLst>
              <a:ext uri="{FF2B5EF4-FFF2-40B4-BE49-F238E27FC236}">
                <a16:creationId xmlns:a16="http://schemas.microsoft.com/office/drawing/2014/main" id="{21CBBBE8-CBC7-508C-6A2D-20CA9C082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4225" y="16770394"/>
            <a:ext cx="51866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Pressure transducers in stilling wells</a:t>
            </a:r>
            <a:endParaRPr lang="en-US" altLang="es-AR" sz="2000" dirty="0">
              <a:solidFill>
                <a:schemeClr val="bg1"/>
              </a:solidFill>
              <a:latin typeface="Assistant Medium"/>
              <a:ea typeface="Calibri" panose="020F0502020204030204" pitchFamily="34" charset="0"/>
              <a:cs typeface="Assistant Medium" pitchFamily="2" charset="0"/>
            </a:endParaRPr>
          </a:p>
        </p:txBody>
      </p:sp>
      <p:pic>
        <p:nvPicPr>
          <p:cNvPr id="48" name="Picture 52" descr="Teledyne Isco Portable Sampler - Rent | Eco-Rental Solutions">
            <a:extLst>
              <a:ext uri="{FF2B5EF4-FFF2-40B4-BE49-F238E27FC236}">
                <a16:creationId xmlns:a16="http://schemas.microsoft.com/office/drawing/2014/main" id="{6BFE5FB9-C491-9AB0-1FBA-D1817BF8D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223" y="15228811"/>
            <a:ext cx="1039560" cy="1042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0" name="Picture 89" descr="A stream of water with rocks and grass&#10;&#10;Description automatically generated with medium confidence">
            <a:extLst>
              <a:ext uri="{FF2B5EF4-FFF2-40B4-BE49-F238E27FC236}">
                <a16:creationId xmlns:a16="http://schemas.microsoft.com/office/drawing/2014/main" id="{42D422A3-E99D-D5B5-FCD7-1E18DD4924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11629132" y="12315861"/>
            <a:ext cx="2275552" cy="2275552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91" name="Text Placeholder 5">
            <a:extLst>
              <a:ext uri="{FF2B5EF4-FFF2-40B4-BE49-F238E27FC236}">
                <a16:creationId xmlns:a16="http://schemas.microsoft.com/office/drawing/2014/main" id="{A77FA542-8196-FF26-2009-B5D480431862}"/>
              </a:ext>
            </a:extLst>
          </p:cNvPr>
          <p:cNvSpPr txBox="1">
            <a:spLocks/>
          </p:cNvSpPr>
          <p:nvPr/>
        </p:nvSpPr>
        <p:spPr>
          <a:xfrm>
            <a:off x="1200150" y="17766988"/>
            <a:ext cx="10428982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2.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Fine Sediment Deposition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F5A9005-964E-FD25-7591-BCB278EB9751}"/>
              </a:ext>
            </a:extLst>
          </p:cNvPr>
          <p:cNvSpPr txBox="1"/>
          <p:nvPr/>
        </p:nvSpPr>
        <p:spPr>
          <a:xfrm>
            <a:off x="1272854" y="18323335"/>
            <a:ext cx="11515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ssistant Medium"/>
              </a:rPr>
              <a:t>Sediment traps with open and closed bottoms were installed next to subsurface temperature probes during the spring of 2023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EB283D-FE21-56A7-E6DC-5442EE66BAD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16082" t="28881" b="23229"/>
          <a:stretch/>
        </p:blipFill>
        <p:spPr>
          <a:xfrm>
            <a:off x="9310537" y="19728856"/>
            <a:ext cx="3303003" cy="2513305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87EEF64-EFD8-D524-9DC6-108169351B2C}"/>
              </a:ext>
            </a:extLst>
          </p:cNvPr>
          <p:cNvGrpSpPr/>
          <p:nvPr/>
        </p:nvGrpSpPr>
        <p:grpSpPr>
          <a:xfrm>
            <a:off x="1127238" y="19341212"/>
            <a:ext cx="7999114" cy="4178945"/>
            <a:chOff x="1009052" y="22156547"/>
            <a:chExt cx="7999114" cy="4178945"/>
          </a:xfrm>
        </p:grpSpPr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0051DCDB-8DED-98A8-29D0-672EB6357A92}"/>
                </a:ext>
              </a:extLst>
            </p:cNvPr>
            <p:cNvSpPr/>
            <p:nvPr/>
          </p:nvSpPr>
          <p:spPr>
            <a:xfrm>
              <a:off x="1009052" y="22184824"/>
              <a:ext cx="7999114" cy="41506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547B87D2-AC33-CBFF-1A12-2FC2CA3DBE6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085856" y="22464403"/>
              <a:ext cx="3789782" cy="3681038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4B8A2792-8CD3-5EE3-F68E-8D3EAD6720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153998" y="22474313"/>
              <a:ext cx="3822292" cy="3671128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F980C8A-5C3F-D6A1-FB2B-5277B64AAED9}"/>
                </a:ext>
              </a:extLst>
            </p:cNvPr>
            <p:cNvSpPr txBox="1"/>
            <p:nvPr/>
          </p:nvSpPr>
          <p:spPr>
            <a:xfrm>
              <a:off x="1741353" y="22156547"/>
              <a:ext cx="2719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106D7F"/>
                  </a:solidFill>
                  <a:latin typeface="Assistant Medium"/>
                </a:rPr>
                <a:t>Downwelling Conditions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489A71A-FC11-C3F6-E721-D6182F0E02A2}"/>
                </a:ext>
              </a:extLst>
            </p:cNvPr>
            <p:cNvSpPr txBox="1"/>
            <p:nvPr/>
          </p:nvSpPr>
          <p:spPr>
            <a:xfrm>
              <a:off x="5620810" y="22160870"/>
              <a:ext cx="27198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rgbClr val="106D7F"/>
                  </a:solidFill>
                  <a:latin typeface="Assistant Medium"/>
                </a:rPr>
                <a:t>Upwelling Conditions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5ED8663A-0B6D-B65B-9284-B1C905F2B499}"/>
              </a:ext>
            </a:extLst>
          </p:cNvPr>
          <p:cNvSpPr txBox="1"/>
          <p:nvPr/>
        </p:nvSpPr>
        <p:spPr>
          <a:xfrm>
            <a:off x="9298040" y="22424412"/>
            <a:ext cx="3500176" cy="1107996"/>
          </a:xfrm>
          <a:prstGeom prst="rect">
            <a:avLst/>
          </a:prstGeom>
          <a:solidFill>
            <a:srgbClr val="EDF8B1"/>
          </a:solidFill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Assistant Medium"/>
              </a:rPr>
              <a:t>Other deposition effects: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ssistant Medium"/>
              </a:rPr>
              <a:t>settling velocity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ssistant Medium"/>
              </a:rPr>
              <a:t>stream turbulence effects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18A2FD83-0EE6-1DAE-9C56-B6663FD5382B}"/>
              </a:ext>
            </a:extLst>
          </p:cNvPr>
          <p:cNvSpPr txBox="1">
            <a:spLocks/>
          </p:cNvSpPr>
          <p:nvPr/>
        </p:nvSpPr>
        <p:spPr>
          <a:xfrm>
            <a:off x="1127238" y="23683582"/>
            <a:ext cx="10428982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3.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Computing Hyporheic Flux</a:t>
            </a:r>
            <a:endParaRPr lang="en-US" sz="3200" dirty="0">
              <a:solidFill>
                <a:schemeClr val="tx1"/>
              </a:solidFill>
            </a:endParaRPr>
          </a:p>
        </p:txBody>
      </p:sp>
      <p:pic>
        <p:nvPicPr>
          <p:cNvPr id="10" name="Picture 2" descr="Water 12 00708 g002 550">
            <a:extLst>
              <a:ext uri="{FF2B5EF4-FFF2-40B4-BE49-F238E27FC236}">
                <a16:creationId xmlns:a16="http://schemas.microsoft.com/office/drawing/2014/main" id="{B0679CCE-E13C-C247-DD15-227A419C34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885" y="24297562"/>
            <a:ext cx="7015276" cy="479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77FC680-7B4F-4A52-AE9D-AF41BDCCBD0A}"/>
              </a:ext>
            </a:extLst>
          </p:cNvPr>
          <p:cNvSpPr txBox="1"/>
          <p:nvPr/>
        </p:nvSpPr>
        <p:spPr>
          <a:xfrm>
            <a:off x="1051923" y="24339011"/>
            <a:ext cx="4656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/>
              </a:rPr>
              <a:t>Temperature-monitoring probes were installed at the locations of the baskets.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6E8ABE-D520-7DE2-2FF9-365D46186259}"/>
              </a:ext>
            </a:extLst>
          </p:cNvPr>
          <p:cNvSpPr txBox="1"/>
          <p:nvPr/>
        </p:nvSpPr>
        <p:spPr>
          <a:xfrm>
            <a:off x="946533" y="26008350"/>
            <a:ext cx="480286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/>
              </a:rPr>
              <a:t>Through diel substrate water temperature fluctuations, we can solve the vertical flux from the 1D advection-diffusion equation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2FD714-1351-8A20-4D24-5ED5FF3950F3}"/>
              </a:ext>
            </a:extLst>
          </p:cNvPr>
          <p:cNvSpPr txBox="1"/>
          <p:nvPr/>
        </p:nvSpPr>
        <p:spPr>
          <a:xfrm>
            <a:off x="1057710" y="12876184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Methods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F41EA4D-3B47-530B-1560-16ECA82BDEE5}"/>
              </a:ext>
            </a:extLst>
          </p:cNvPr>
          <p:cNvSpPr txBox="1"/>
          <p:nvPr/>
        </p:nvSpPr>
        <p:spPr>
          <a:xfrm>
            <a:off x="14059212" y="4951159"/>
            <a:ext cx="12699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Results: Spring vs Summer Fine Sediment Deposition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C16ED70-5CC3-0C77-63BD-9CBB946C1974}"/>
              </a:ext>
            </a:extLst>
          </p:cNvPr>
          <p:cNvSpPr txBox="1"/>
          <p:nvPr/>
        </p:nvSpPr>
        <p:spPr>
          <a:xfrm>
            <a:off x="14150779" y="15267383"/>
            <a:ext cx="12699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Results: Seasonal Sediment and Carbon Hysteresis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E2EB32-9A56-5532-B498-4B183A0A85A8}"/>
              </a:ext>
            </a:extLst>
          </p:cNvPr>
          <p:cNvSpPr txBox="1"/>
          <p:nvPr/>
        </p:nvSpPr>
        <p:spPr>
          <a:xfrm>
            <a:off x="13904684" y="26231324"/>
            <a:ext cx="126990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Discussion and next steps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6A69CFD9-4B39-4A7B-F1E4-D3FD1086B76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24975" y="30336202"/>
            <a:ext cx="4923002" cy="275563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18EB891-70D1-852F-12C6-027302FD180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532023" y="30341870"/>
            <a:ext cx="4821777" cy="2755631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22412CE9-AB52-C819-CB1C-4A4D74A040E3}"/>
              </a:ext>
            </a:extLst>
          </p:cNvPr>
          <p:cNvSpPr txBox="1"/>
          <p:nvPr/>
        </p:nvSpPr>
        <p:spPr>
          <a:xfrm>
            <a:off x="674428" y="33359876"/>
            <a:ext cx="118130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/>
              </a:rPr>
              <a:t>MORE SEDIMENT VOLUMES IN SPRING THAN IN SUMMER. </a:t>
            </a:r>
          </a:p>
          <a:p>
            <a:pPr algn="ctr"/>
            <a:r>
              <a:rPr lang="en-US" sz="2800" dirty="0">
                <a:latin typeface="Assistant Medium"/>
              </a:rPr>
              <a:t>OPEN BASKETS BETTER CORRELATION BETWEEN FLUX AND DEPOSITED SEDIMENT THAN CLOSED BASKETS (trends are different in spring vs summer?)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6E1D987-29D4-2AC9-F4F2-A4048BCDA475}"/>
              </a:ext>
            </a:extLst>
          </p:cNvPr>
          <p:cNvSpPr txBox="1"/>
          <p:nvPr/>
        </p:nvSpPr>
        <p:spPr>
          <a:xfrm>
            <a:off x="14266531" y="5961676"/>
            <a:ext cx="118130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/>
              </a:rPr>
              <a:t>Water column samples from spring and summer high flow events show that summer storms have higher sediment concentrations but smaller sizes, whereas spring showed lower concentrations and coarser PSD.</a:t>
            </a:r>
          </a:p>
          <a:p>
            <a:pPr algn="ctr"/>
            <a:r>
              <a:rPr lang="en-US" sz="2800" dirty="0">
                <a:latin typeface="Assistant Medium"/>
              </a:rPr>
              <a:t>(show a plot with the D50 )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65F3E89-B27D-3001-B663-1916AD443D23}"/>
              </a:ext>
            </a:extLst>
          </p:cNvPr>
          <p:cNvSpPr txBox="1"/>
          <p:nvPr/>
        </p:nvSpPr>
        <p:spPr>
          <a:xfrm>
            <a:off x="14028037" y="16540202"/>
            <a:ext cx="1181305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Assistant Medium"/>
              </a:rPr>
              <a:t>Particulates tend to have CW hysteresis and  DISSOLVED CCW in summer</a:t>
            </a:r>
          </a:p>
          <a:p>
            <a:pPr algn="ctr"/>
            <a:r>
              <a:rPr lang="en-US" sz="2800" dirty="0">
                <a:latin typeface="Assistant Medium"/>
              </a:rPr>
              <a:t>Particles still have CW in spring, but also CW for DOC </a:t>
            </a:r>
          </a:p>
          <a:p>
            <a:pPr algn="ctr"/>
            <a:r>
              <a:rPr lang="en-US" sz="2800" dirty="0">
                <a:latin typeface="Assistant Medium"/>
              </a:rPr>
              <a:t>***** STILL NEED TO PLOT FDOM</a:t>
            </a:r>
          </a:p>
        </p:txBody>
      </p:sp>
    </p:spTree>
    <p:extLst>
      <p:ext uri="{BB962C8B-B14F-4D97-AF65-F5344CB8AC3E}">
        <p14:creationId xmlns:p14="http://schemas.microsoft.com/office/powerpoint/2010/main" val="1512405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3386</TotalTime>
  <Words>546</Words>
  <Application>Microsoft Office PowerPoint</Application>
  <PresentationFormat>Custom</PresentationFormat>
  <Paragraphs>52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Arial Black</vt:lpstr>
      <vt:lpstr>Assistant Medium</vt:lpstr>
      <vt:lpstr>Calibri</vt:lpstr>
      <vt:lpstr>Calibri Light</vt:lpstr>
      <vt:lpstr>PT Sans</vt:lpstr>
      <vt:lpstr>Tenorite</vt:lpstr>
      <vt:lpstr>Office Theme</vt:lpstr>
      <vt:lpstr>   Impacts of streambed dynamics on nutrient and fine sediment transport in mountain rivers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Hucke Nunez, Nicole (huck4481@vandals.uidaho.edu)</cp:lastModifiedBy>
  <cp:revision>25</cp:revision>
  <dcterms:created xsi:type="dcterms:W3CDTF">2017-04-05T17:51:43Z</dcterms:created>
  <dcterms:modified xsi:type="dcterms:W3CDTF">2024-04-09T23:55:58Z</dcterms:modified>
</cp:coreProperties>
</file>

<file path=docProps/thumbnail.jpeg>
</file>